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64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370" y="-413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BCA06-19A5-4565-B4D3-9ADDE0D3B316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892B6-24AE-4ED5-B871-5E2D7E5623E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4611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4160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CDC381-BEBC-2816-F1D8-7ED51FF2B3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9185781-2FC6-DA5B-1779-08545AE8CA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F5E8C36-B033-B116-4669-F89C2EFDB5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52C10F6-18C1-DA65-6CE2-6CD078CE79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5435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18E8A-FB7A-9402-B3AA-EB9C24E34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FA83D6A-D674-983C-761B-B2179D2067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C886B99-7759-398B-4758-7930D45CE7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3C9BB89-9AE3-C5D6-2391-D692815F33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A892B6-24AE-4ED5-B871-5E2D7E5623EF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9410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41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04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92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451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887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82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920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602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73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874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FCD73-F4D5-4951-84E1-02EB100EAD50}" type="datetimeFigureOut">
              <a:rPr lang="es-CO" smtClean="0"/>
              <a:t>5/02/2025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F48EEF8-7BE6-47ED-BD99-9A29AA14E5BD}" type="slidenum">
              <a:rPr lang="es-CO" smtClean="0"/>
              <a:t>‹Nº›</a:t>
            </a:fld>
            <a:endParaRPr lang="es-CO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83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8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4" descr="Código de colores en el panel de circuitos electrónicos">
            <a:extLst>
              <a:ext uri="{FF2B5EF4-FFF2-40B4-BE49-F238E27FC236}">
                <a16:creationId xmlns:a16="http://schemas.microsoft.com/office/drawing/2014/main" id="{0968C987-CA70-1D9B-7002-80202F996FB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grayscl/>
          </a:blip>
          <a:srcRect t="4970" r="-1" b="10122"/>
          <a:stretch/>
        </p:blipFill>
        <p:spPr>
          <a:xfrm>
            <a:off x="305" y="10"/>
            <a:ext cx="12191695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7F58879-3329-6EF8-3F74-512B2F2152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6636" y="992221"/>
            <a:ext cx="6247308" cy="4873558"/>
          </a:xfrm>
        </p:spPr>
        <p:txBody>
          <a:bodyPr anchor="ctr">
            <a:normAutofit/>
          </a:bodyPr>
          <a:lstStyle/>
          <a:p>
            <a:pPr algn="ctr"/>
            <a:r>
              <a:rPr lang="es-ES" sz="6000" b="1" dirty="0" err="1"/>
              <a:t>Electronica</a:t>
            </a:r>
            <a:r>
              <a:rPr lang="es-ES" sz="6000" b="1" dirty="0"/>
              <a:t> análoga</a:t>
            </a:r>
            <a:br>
              <a:rPr lang="es-ES" sz="6000" b="1" dirty="0"/>
            </a:br>
            <a:r>
              <a:rPr lang="es-ES" sz="6000" b="1" dirty="0"/>
              <a:t>1001</a:t>
            </a:r>
            <a:endParaRPr lang="es-CO" sz="6000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8808EDB-342E-736D-0FE9-E0052D804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31" y="996610"/>
            <a:ext cx="4147128" cy="4864780"/>
          </a:xfrm>
        </p:spPr>
        <p:txBody>
          <a:bodyPr anchor="ctr">
            <a:normAutofit/>
          </a:bodyPr>
          <a:lstStyle/>
          <a:p>
            <a:pPr algn="r"/>
            <a:r>
              <a:rPr lang="es-ES" sz="2800" dirty="0"/>
              <a:t>MIERCOLES 6:20 – 7:15</a:t>
            </a:r>
          </a:p>
          <a:p>
            <a:pPr algn="r"/>
            <a:r>
              <a:rPr lang="es-ES" sz="2800" dirty="0"/>
              <a:t>jueves 10:20 – 12:10</a:t>
            </a:r>
          </a:p>
          <a:p>
            <a:pPr algn="r"/>
            <a:r>
              <a:rPr lang="es-ES" sz="2800" dirty="0"/>
              <a:t>ING. JUAN CARLOS VIZCAINO APONTE</a:t>
            </a:r>
            <a:endParaRPr lang="es-CO" sz="2800" dirty="0"/>
          </a:p>
        </p:txBody>
      </p:sp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8556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E1CB7-2634-D0BE-F7D8-4D879D99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8" y="867037"/>
            <a:ext cx="9603275" cy="1049235"/>
          </a:xfrm>
        </p:spPr>
        <p:txBody>
          <a:bodyPr>
            <a:normAutofit/>
          </a:bodyPr>
          <a:lstStyle/>
          <a:p>
            <a:r>
              <a:rPr lang="es-ES" sz="3600" b="1" dirty="0"/>
              <a:t>MATERIALES INICIALES</a:t>
            </a:r>
            <a:endParaRPr lang="es-CO" sz="3600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E77A59-1980-0633-7536-0C78AEFCEF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sz="2800" b="1" dirty="0"/>
              <a:t>CUADERNO 100 HOJAS CUADRICULADO</a:t>
            </a:r>
          </a:p>
          <a:p>
            <a:r>
              <a:rPr lang="es-ES" sz="2800" b="1" dirty="0"/>
              <a:t>PROTOBOARD</a:t>
            </a:r>
          </a:p>
          <a:p>
            <a:endParaRPr lang="es-ES" sz="2800" b="1" dirty="0"/>
          </a:p>
          <a:p>
            <a:pPr marL="0" indent="0">
              <a:buNone/>
            </a:pPr>
            <a:endParaRPr lang="es-ES" sz="2800" b="1" dirty="0"/>
          </a:p>
          <a:p>
            <a:r>
              <a:rPr lang="es-ES" sz="2800" b="1" dirty="0"/>
              <a:t>FUENTE DE VOLTAJE 12Voltios / 1 Amperio (mínimo)</a:t>
            </a:r>
          </a:p>
          <a:p>
            <a:pPr marL="0" indent="0">
              <a:buNone/>
            </a:pPr>
            <a:r>
              <a:rPr lang="es-ES" sz="2800" b="1" dirty="0"/>
              <a:t>    (</a:t>
            </a:r>
            <a:r>
              <a:rPr lang="es-ES" sz="2800" dirty="0"/>
              <a:t>no se acepta el uso de pilas, baterías)</a:t>
            </a:r>
          </a:p>
          <a:p>
            <a:pPr marL="0" indent="0">
              <a:buNone/>
            </a:pPr>
            <a:endParaRPr lang="es-CO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7BA8E2-9F9A-DB50-5FDA-347FD9A0E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957" y="2591131"/>
            <a:ext cx="1821461" cy="159294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D01F024-0A35-0089-0D3E-F833768DD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784" y="3096490"/>
            <a:ext cx="2537486" cy="1137805"/>
          </a:xfrm>
          <a:prstGeom prst="rect">
            <a:avLst/>
          </a:prstGeom>
        </p:spPr>
      </p:pic>
      <p:pic>
        <p:nvPicPr>
          <p:cNvPr id="1030" name="Picture 6" descr="Protoboard 830 Puntos Marcada - Todo lo que necesites en robótica de  competencia">
            <a:extLst>
              <a:ext uri="{FF2B5EF4-FFF2-40B4-BE49-F238E27FC236}">
                <a16:creationId xmlns:a16="http://schemas.microsoft.com/office/drawing/2014/main" id="{4EDA72C7-7182-BC13-7151-E7E86321C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418" y="2591131"/>
            <a:ext cx="1592942" cy="159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04F6DE0-90A9-E844-C03D-D655C0466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45" y="4420926"/>
            <a:ext cx="1587980" cy="15700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42E892C-D437-09B5-D4E4-F03BB39E9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1468" y="4759472"/>
            <a:ext cx="955066" cy="116628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D19BBAFB-CCCB-A4B0-5537-A82963A45C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753" y="4759472"/>
            <a:ext cx="23241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28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5B8BC-8580-9A3F-F176-22474B278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PUNTO DE INTERSECCION…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5BBE6C-E70C-1924-FDE3-3F7DEE799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sz="4800" b="1" dirty="0"/>
              <a:t>INGENIEROVIZCAINO.COM</a:t>
            </a:r>
          </a:p>
          <a:p>
            <a:r>
              <a:rPr lang="es-ES" sz="4800" b="1" dirty="0"/>
              <a:t>CORREOS necesarios…</a:t>
            </a:r>
          </a:p>
          <a:p>
            <a:pPr lvl="3"/>
            <a:r>
              <a:rPr lang="es-ES" sz="4200" b="1" dirty="0"/>
              <a:t>Gmail</a:t>
            </a:r>
          </a:p>
          <a:p>
            <a:pPr lvl="3"/>
            <a:r>
              <a:rPr lang="es-ES" sz="4200" b="1" dirty="0"/>
              <a:t>Institucional</a:t>
            </a:r>
            <a:endParaRPr lang="es-CO" sz="4200" b="1" dirty="0"/>
          </a:p>
        </p:txBody>
      </p:sp>
    </p:spTree>
    <p:extLst>
      <p:ext uri="{BB962C8B-B14F-4D97-AF65-F5344CB8AC3E}">
        <p14:creationId xmlns:p14="http://schemas.microsoft.com/office/powerpoint/2010/main" val="257327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1242B5-2AB0-8619-ED7B-62546BB56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87136"/>
          </a:xfrm>
        </p:spPr>
        <p:txBody>
          <a:bodyPr/>
          <a:lstStyle/>
          <a:p>
            <a:r>
              <a:rPr lang="es-ES" dirty="0"/>
              <a:t>PRIMER TRIMESTRE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F06C5-4F0A-CDA2-A9E5-5DEF161BC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s-ES" dirty="0"/>
              <a:t>REPASO ANALISIS CIRCUITOS RESISTIVOS</a:t>
            </a:r>
          </a:p>
          <a:p>
            <a:pPr marL="457200" indent="-457200">
              <a:buAutoNum type="arabicPeriod"/>
            </a:pPr>
            <a:r>
              <a:rPr lang="es-ES" dirty="0"/>
              <a:t>THEVENIN – NORTON – SUPERPOSICION</a:t>
            </a:r>
          </a:p>
          <a:p>
            <a:pPr marL="457200" indent="-457200">
              <a:buAutoNum type="arabicPeriod"/>
            </a:pPr>
            <a:r>
              <a:rPr lang="es-ES" dirty="0"/>
              <a:t>SEMICONDUCTORES</a:t>
            </a:r>
          </a:p>
          <a:p>
            <a:pPr marL="457200" indent="-457200">
              <a:buAutoNum type="arabicPeriod"/>
            </a:pPr>
            <a:r>
              <a:rPr lang="es-ES" dirty="0"/>
              <a:t>DIODOS TIPOS Y CARACTERISTICAS</a:t>
            </a:r>
          </a:p>
          <a:p>
            <a:pPr marL="457200" indent="-457200">
              <a:buAutoNum type="arabicPeriod"/>
            </a:pPr>
            <a:r>
              <a:rPr lang="es-ES" dirty="0"/>
              <a:t>ANALISIS DE CIRCUITOS CON DIODOS</a:t>
            </a:r>
          </a:p>
          <a:p>
            <a:pPr marL="457200" indent="-457200">
              <a:buAutoNum type="arabicPeriod"/>
            </a:pPr>
            <a:r>
              <a:rPr lang="es-ES" dirty="0"/>
              <a:t>RECTIFICADOR DE MEDIA ONDA Y ONDA COMPLETA</a:t>
            </a:r>
          </a:p>
          <a:p>
            <a:pPr marL="457200" indent="-457200">
              <a:buAutoNum type="arabicPeriod"/>
            </a:pPr>
            <a:r>
              <a:rPr lang="es-ES" dirty="0"/>
              <a:t>DIODO ZENER Y DIODOS ESPECIALES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204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6F183-0029-1762-1AD1-A22581192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A67056-A1D6-C401-0982-86403D52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87136"/>
          </a:xfrm>
        </p:spPr>
        <p:txBody>
          <a:bodyPr/>
          <a:lstStyle/>
          <a:p>
            <a:r>
              <a:rPr lang="es-ES" dirty="0"/>
              <a:t>segundo TRIMESTRE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A2DC3D-5D19-D382-78BC-6395F3FA6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s-ES" dirty="0"/>
              <a:t>TRANSISTORES, CARACTERISTICAS Y FUNCIONAMIENTO</a:t>
            </a:r>
          </a:p>
          <a:p>
            <a:pPr marL="457200" indent="-457200">
              <a:buAutoNum type="arabicPeriod"/>
            </a:pPr>
            <a:r>
              <a:rPr lang="es-ES" dirty="0"/>
              <a:t>TIPOS DE TRANSISTORES</a:t>
            </a:r>
          </a:p>
          <a:p>
            <a:pPr marL="457200" indent="-457200">
              <a:buAutoNum type="arabicPeriod"/>
            </a:pPr>
            <a:r>
              <a:rPr lang="es-ES" dirty="0"/>
              <a:t>TRANSISTOR COMO INTERRUPTOR (TEORICO – PRACTICO)</a:t>
            </a:r>
          </a:p>
          <a:p>
            <a:pPr marL="457200" indent="-457200">
              <a:buAutoNum type="arabicPeriod"/>
            </a:pPr>
            <a:r>
              <a:rPr lang="es-ES" dirty="0"/>
              <a:t>TRANSISTOR COMO AMPLIFICADOR (TEORICO – PRACTICO)</a:t>
            </a:r>
          </a:p>
          <a:p>
            <a:pPr marL="457200" indent="-457200">
              <a:buAutoNum type="arabicPeriod"/>
            </a:pPr>
            <a:r>
              <a:rPr lang="es-ES" dirty="0"/>
              <a:t>CONFIGURACIONES BASICAS </a:t>
            </a:r>
          </a:p>
          <a:p>
            <a:pPr marL="457200" indent="-457200">
              <a:buAutoNum type="arabicPeriod"/>
            </a:pPr>
            <a:r>
              <a:rPr lang="es-ES" dirty="0"/>
              <a:t>TRANSISTORES EN CASCADA</a:t>
            </a:r>
          </a:p>
          <a:p>
            <a:pPr marL="457200" indent="-457200">
              <a:buAutoNum type="arabicPeriod"/>
            </a:pPr>
            <a:r>
              <a:rPr lang="es-ES" dirty="0"/>
              <a:t>PROYECTO</a:t>
            </a:r>
          </a:p>
          <a:p>
            <a:pPr marL="457200" indent="-457200">
              <a:buAutoNum type="arabi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6111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8F2344-F88A-7AB3-A08F-5027BE8A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Pre-evalucion</a:t>
            </a:r>
            <a:r>
              <a:rPr lang="es-ES" dirty="0"/>
              <a:t>…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B3331F-54DB-7F60-8642-5A7F08CF0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Que es un nodo?</a:t>
            </a:r>
          </a:p>
          <a:p>
            <a:r>
              <a:rPr lang="es-ES" dirty="0"/>
              <a:t>Resistencia equivalente serie y paralelo</a:t>
            </a:r>
          </a:p>
          <a:p>
            <a:r>
              <a:rPr lang="es-ES" dirty="0"/>
              <a:t>Resistencia equivalente entre 2 puntos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4937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87A7C8-B503-05FE-EDDB-C7A1A78C8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93C064-9EAD-094D-B650-F1E7837C0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87136"/>
          </a:xfrm>
        </p:spPr>
        <p:txBody>
          <a:bodyPr/>
          <a:lstStyle/>
          <a:p>
            <a:r>
              <a:rPr lang="es-ES" dirty="0"/>
              <a:t>TERCER TRIMESTRE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FE3316-AB33-C444-5C15-807742E8F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1" y="1988024"/>
            <a:ext cx="4942840" cy="3450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PROGRAMACION CODIGO</a:t>
            </a:r>
          </a:p>
          <a:p>
            <a:pPr marL="457200" indent="-457200">
              <a:buAutoNum type="arabicPeriod"/>
            </a:pPr>
            <a:r>
              <a:rPr lang="es-ES" dirty="0"/>
              <a:t>CONDICIONALES</a:t>
            </a:r>
          </a:p>
          <a:p>
            <a:pPr marL="457200" indent="-457200">
              <a:buAutoNum type="arabicPeriod"/>
            </a:pPr>
            <a:r>
              <a:rPr lang="es-ES" dirty="0"/>
              <a:t>ESTRUCTURAS DE REPETICION</a:t>
            </a:r>
          </a:p>
          <a:p>
            <a:pPr marL="457200" indent="-457200">
              <a:buAutoNum type="arabicPeriod"/>
            </a:pPr>
            <a:r>
              <a:rPr lang="es-ES" dirty="0"/>
              <a:t>ARREGLOS Y MATRICES</a:t>
            </a:r>
          </a:p>
          <a:p>
            <a:pPr marL="457200" indent="-457200">
              <a:buAutoNum type="arabicPeriod"/>
            </a:pPr>
            <a:r>
              <a:rPr lang="es-ES" dirty="0"/>
              <a:t>FUNCIONES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185E47C4-8746-7510-924D-AA19E4675E67}"/>
              </a:ext>
            </a:extLst>
          </p:cNvPr>
          <p:cNvSpPr txBox="1">
            <a:spLocks/>
          </p:cNvSpPr>
          <p:nvPr/>
        </p:nvSpPr>
        <p:spPr>
          <a:xfrm>
            <a:off x="5921993" y="2055757"/>
            <a:ext cx="5325127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dirty="0"/>
              <a:t>ELECTRONICA</a:t>
            </a:r>
          </a:p>
          <a:p>
            <a:pPr marL="514350" indent="-514350">
              <a:buFont typeface="Arial" panose="020B0604020202020204" pitchFamily="34" charset="0"/>
              <a:buAutoNum type="romanUcPeriod"/>
            </a:pPr>
            <a:r>
              <a:rPr lang="es-ES" dirty="0"/>
              <a:t>CIRCUITOS LOGICOS</a:t>
            </a:r>
          </a:p>
          <a:p>
            <a:pPr marL="514350" indent="-514350">
              <a:buFont typeface="Arial" panose="020B0604020202020204" pitchFamily="34" charset="0"/>
              <a:buAutoNum type="romanUcPeriod"/>
            </a:pPr>
            <a:r>
              <a:rPr lang="es-ES" dirty="0"/>
              <a:t>ANALISIS DE CIRCUITOS LOGICOS Y TABLAS DE COMPORTAMIENTO</a:t>
            </a:r>
          </a:p>
          <a:p>
            <a:pPr marL="514350" indent="-514350">
              <a:buFont typeface="Arial" panose="020B0604020202020204" pitchFamily="34" charset="0"/>
              <a:buAutoNum type="romanUcPeriod"/>
            </a:pPr>
            <a:r>
              <a:rPr lang="es-ES" dirty="0"/>
              <a:t>MAXTERMINOS – MINERMINOS </a:t>
            </a:r>
          </a:p>
          <a:p>
            <a:pPr marL="514350" indent="-514350">
              <a:buFont typeface="Arial" panose="020B0604020202020204" pitchFamily="34" charset="0"/>
              <a:buAutoNum type="romanUcPeriod"/>
            </a:pPr>
            <a:r>
              <a:rPr lang="es-ES" dirty="0"/>
              <a:t>REDUCCION ALGEBRA DE BOOLE</a:t>
            </a:r>
          </a:p>
          <a:p>
            <a:pPr marL="514350" indent="-514350">
              <a:buFont typeface="Arial" panose="020B0604020202020204" pitchFamily="34" charset="0"/>
              <a:buAutoNum type="romanUcPeriod"/>
            </a:pPr>
            <a:endParaRPr lang="es-ES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3118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B3AEFF-55D3-8AAF-0C32-8C7B5ABD5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AD5C58-42DF-0149-1102-63D7CE75C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1450B4A-50B2-7114-7B7B-DDA5A243C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19"/>
            <a:ext cx="5791200" cy="605751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83E2723-9BA2-22C9-D62A-F2FE8381B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0"/>
            <a:ext cx="6400800" cy="612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499937"/>
      </p:ext>
    </p:extLst>
  </p:cSld>
  <p:clrMapOvr>
    <a:masterClrMapping/>
  </p:clrMapOvr>
</p:sld>
</file>

<file path=ppt/theme/theme1.xml><?xml version="1.0" encoding="utf-8"?>
<a:theme xmlns:a="http://schemas.openxmlformats.org/drawingml/2006/main" name="Galería">
  <a:themeElements>
    <a:clrScheme name="Galería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ía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ía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256</TotalTime>
  <Words>174</Words>
  <Application>Microsoft Office PowerPoint</Application>
  <PresentationFormat>Panorámica</PresentationFormat>
  <Paragraphs>50</Paragraphs>
  <Slides>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Aptos</vt:lpstr>
      <vt:lpstr>Arial</vt:lpstr>
      <vt:lpstr>Gill Sans MT</vt:lpstr>
      <vt:lpstr>Galería</vt:lpstr>
      <vt:lpstr>Electronica análoga 1001</vt:lpstr>
      <vt:lpstr>MATERIALES INICIALES</vt:lpstr>
      <vt:lpstr>PUNTO DE INTERSECCION…</vt:lpstr>
      <vt:lpstr>PRIMER TRIMESTRE</vt:lpstr>
      <vt:lpstr>segundo TRIMESTRE</vt:lpstr>
      <vt:lpstr>Pre-evalucion…</vt:lpstr>
      <vt:lpstr>TERCER TRIMESTRE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3</cp:revision>
  <dcterms:created xsi:type="dcterms:W3CDTF">2025-02-03T13:19:34Z</dcterms:created>
  <dcterms:modified xsi:type="dcterms:W3CDTF">2025-02-05T12:18:34Z</dcterms:modified>
</cp:coreProperties>
</file>